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62" r:id="rId2"/>
  </p:sldMasterIdLst>
  <p:notesMasterIdLst>
    <p:notesMasterId r:id="rId5"/>
  </p:notesMasterIdLst>
  <p:handoutMasterIdLst>
    <p:handoutMasterId r:id="rId6"/>
  </p:handoutMasterIdLst>
  <p:sldIdLst>
    <p:sldId id="422" r:id="rId3"/>
    <p:sldId id="423" r:id="rId4"/>
  </p:sldIdLst>
  <p:sldSz cx="9144000" cy="6858000" type="letter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1594" y="-5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r>
              <a:rPr lang="en-US"/>
              <a:t>David M. Rocke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DD9B02B6-8476-4DDA-A278-2BEEEFE6B027}" type="datetime1">
              <a:rPr lang="en-US" smtClean="0"/>
              <a:t>5/17/2015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r>
              <a:rPr lang="en-US"/>
              <a:t>Sources of Variation in Microarray Data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7E6B9B69-8903-43F4-BF47-9176746BDB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9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0CE98B38-B5D9-4532-AE8C-E7FBD3BB720D}" type="datetime1">
              <a:rPr lang="en-US" smtClean="0"/>
              <a:t>5/17/2015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19F992FE-F0B4-4218-A345-1E325DBBEF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3437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60EDBB4-A7B3-4C8D-9FBF-1FBE8FEB5516}" type="datetime1">
              <a:rPr lang="en-US" smtClean="0"/>
              <a:t>5/17/2015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F992FE-F0B4-4218-A345-1E325DBBEFC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61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19, 2015</a:t>
            </a: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A35FFEE-FE62-49F6-9298-C6B22899F6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19,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CDC49-F460-417D-AA22-349A71E296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19,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956FA-5D82-4E3A-A723-5C05373731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19, 2015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FFEE-FE62-49F6-9298-C6B22899F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19,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0F83-B7F6-473E-854C-5A1ECDB4E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19,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55668-B08B-4C40-9E50-CC798C688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19,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DC94-6562-4EDE-AD0F-1B4CCCD258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19,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5BF9-5114-4F94-840B-17609BE0D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19,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2FD8-62C3-46F8-863F-52E938093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19,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03D8-59D2-4C64-B535-836E495D83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19,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3C2E-37D7-4FB2-854A-42BCECEEA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19,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E0F83-B7F6-473E-854C-5A1ECDB4EA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19,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1E3D74-0376-49BD-8C79-481955ACD6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19,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CDC49-F460-417D-AA22-349A71E29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19,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56FA-5D82-4E3A-A723-5C0537373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19,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55668-B08B-4C40-9E50-CC798C6889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19,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FDC94-6562-4EDE-AD0F-1B4CCCD258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19,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B5BF9-5114-4F94-840B-17609BE0D1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19,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82FD8-62C3-46F8-863F-52E938093D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19,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B03D8-59D2-4C64-B535-836E495D83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19,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33C2E-37D7-4FB2-854A-42BCECEEAB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19,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E3D74-0376-49BD-8C79-481955ACD6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May 19, 2015</a:t>
            </a:r>
            <a:endParaRPr lang="en-US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D9B153-4C4C-4198-A4B0-ED0E85912C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May 19, 2015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D9B153-4C4C-4198-A4B0-ED0E85912CF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</a:t>
            </a:r>
            <a:r>
              <a:rPr lang="en-US" dirty="0" err="1"/>
              <a:t>bcmort</a:t>
            </a:r>
            <a:r>
              <a:rPr lang="en-US" dirty="0"/>
              <a:t> data set, the four-level factor cohort can be </a:t>
            </a:r>
            <a:r>
              <a:rPr lang="en-US" dirty="0" smtClean="0"/>
              <a:t>considered the </a:t>
            </a:r>
            <a:r>
              <a:rPr lang="en-US" dirty="0"/>
              <a:t>product of two two-level factors, </a:t>
            </a:r>
            <a:r>
              <a:rPr lang="en-US" dirty="0" smtClean="0"/>
              <a:t>say “period</a:t>
            </a:r>
            <a:r>
              <a:rPr lang="en-US" dirty="0"/>
              <a:t>” (1981-1991 or 1991-2001)</a:t>
            </a:r>
            <a:r>
              <a:rPr lang="en-US" dirty="0" smtClean="0"/>
              <a:t> </a:t>
            </a:r>
            <a:r>
              <a:rPr lang="en-US" dirty="0"/>
              <a:t>and “area” (Copenhagen/</a:t>
            </a:r>
            <a:r>
              <a:rPr lang="en-US" dirty="0" err="1"/>
              <a:t>Fredriksberg</a:t>
            </a:r>
            <a:r>
              <a:rPr lang="en-US" dirty="0"/>
              <a:t> and National)</a:t>
            </a:r>
            <a:r>
              <a:rPr lang="en-US" dirty="0" smtClean="0"/>
              <a:t>. Generate those two factors.</a:t>
            </a:r>
            <a:endParaRPr lang="en-US" dirty="0"/>
          </a:p>
          <a:p>
            <a:r>
              <a:rPr lang="en-US" dirty="0"/>
              <a:t>Fit a Poisson regression model to the data with </a:t>
            </a:r>
            <a:r>
              <a:rPr lang="en-US" dirty="0" smtClean="0"/>
              <a:t>age, period</a:t>
            </a:r>
            <a:r>
              <a:rPr lang="en-US" dirty="0"/>
              <a:t>, and area as descriptors, as well as the three two-factor </a:t>
            </a:r>
            <a:r>
              <a:rPr lang="en-US" dirty="0" smtClean="0"/>
              <a:t>interaction terms</a:t>
            </a:r>
            <a:r>
              <a:rPr lang="en-US" dirty="0"/>
              <a:t>. The interaction between period and area can be </a:t>
            </a:r>
            <a:r>
              <a:rPr lang="en-US" dirty="0" smtClean="0"/>
              <a:t>interpreted as </a:t>
            </a:r>
            <a:r>
              <a:rPr lang="en-US" dirty="0"/>
              <a:t>the effect of </a:t>
            </a:r>
            <a:r>
              <a:rPr lang="en-US" dirty="0" smtClean="0"/>
              <a:t>screening (explain why).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19,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0F83-B7F6-473E-854C-5A1ECDB4EA0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elastic net to develop predictors for AD vs. NDC.</a:t>
            </a:r>
          </a:p>
          <a:p>
            <a:r>
              <a:rPr lang="en-US" dirty="0" smtClean="0"/>
              <a:t>Try repeated cross-validation runs and compare the plots.</a:t>
            </a:r>
          </a:p>
          <a:p>
            <a:r>
              <a:rPr lang="en-US" dirty="0" smtClean="0"/>
              <a:t>What happens if we use </a:t>
            </a:r>
            <a:r>
              <a:rPr lang="el-GR" dirty="0" smtClean="0"/>
              <a:t>α</a:t>
            </a:r>
            <a:r>
              <a:rPr lang="en-US" dirty="0" smtClean="0"/>
              <a:t> = 0.3 or 0.7 instead of 0.5?</a:t>
            </a:r>
          </a:p>
          <a:p>
            <a:r>
              <a:rPr lang="en-US" dirty="0" smtClean="0"/>
              <a:t>Why would we run into difficulties if we used cross-validated logistic regression?</a:t>
            </a:r>
          </a:p>
          <a:p>
            <a:r>
              <a:rPr lang="en-US" dirty="0" smtClean="0"/>
              <a:t>Repeat the analysis for AD vs. </a:t>
            </a:r>
            <a:r>
              <a:rPr lang="en-US" smtClean="0"/>
              <a:t>OD.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19,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0F83-B7F6-473E-854C-5A1ECDB4EA0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8678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6111</TotalTime>
  <Words>176</Words>
  <Application>Microsoft Office PowerPoint</Application>
  <PresentationFormat>Letter Paper (8.5x11 in)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Constantia</vt:lpstr>
      <vt:lpstr>Times New Roman</vt:lpstr>
      <vt:lpstr>Wingdings 2</vt:lpstr>
      <vt:lpstr>Custom Design</vt:lpstr>
      <vt:lpstr>Flow</vt:lpstr>
      <vt:lpstr>Exercise 1</vt:lpstr>
      <vt:lpstr>Exercise 2</vt:lpstr>
    </vt:vector>
  </TitlesOfParts>
  <Company>UCD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Multidisciplinary COllaboration:  Why and How?</dc:title>
  <dc:creator>David M. Rocke</dc:creator>
  <cp:lastModifiedBy>David Rocke</cp:lastModifiedBy>
  <cp:revision>117</cp:revision>
  <cp:lastPrinted>1998-10-01T03:37:39Z</cp:lastPrinted>
  <dcterms:created xsi:type="dcterms:W3CDTF">1998-09-24T18:03:49Z</dcterms:created>
  <dcterms:modified xsi:type="dcterms:W3CDTF">2015-05-17T15:59:15Z</dcterms:modified>
</cp:coreProperties>
</file>